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97" r:id="rId2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5" Type="http://schemas.openxmlformats.org/officeDocument/2006/relationships/slide" Target="slides/slide11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6B491ECE-5D56-7837-AC0A-673279376629}"/>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27A1E72D-6B50-7B36-5CAA-0C1983F253F1}"/>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
        <p:nvSpPr>
          <p:cNvPr id="54276" name="Slide Number Placeholder 3">
            <a:extLst>
              <a:ext uri="{FF2B5EF4-FFF2-40B4-BE49-F238E27FC236}">
                <a16:creationId xmlns:a16="http://schemas.microsoft.com/office/drawing/2014/main" id="{09CFBC2B-75A3-0476-46DD-B4CD5FED26AB}"/>
              </a:ext>
            </a:extLst>
          </p:cNvPr>
          <p:cNvSpPr txBox="1">
            <a:spLocks noGrp="1"/>
          </p:cNvSpPr>
          <p:nvPr/>
        </p:nvSpPr>
        <p:spPr bwMode="auto">
          <a:xfrm>
            <a:off x="3927475" y="8818563"/>
            <a:ext cx="300513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64" tIns="43832" rIns="87664" bIns="43832"/>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ADDAF64C-1639-4901-9E54-465A7350DD1E}" type="slidenum">
              <a:rPr kumimoji="0" lang="en-US" altLang="zh-CN" sz="1000" b="0" i="0" u="sng" strike="noStrike" kern="1200" cap="none" spc="0" normalizeH="0" baseline="0" noProof="0" smtClean="0">
                <a:ln>
                  <a:noFill/>
                </a:ln>
                <a:solidFill>
                  <a:srgbClr val="000000"/>
                </a:solidFill>
                <a:effectLst/>
                <a:uLnTx/>
                <a:uFillTx/>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119</a:t>
            </a:fld>
            <a:endParaRPr kumimoji="0" lang="en-US" altLang="zh-CN" sz="1000" b="0" i="0" u="sng" strike="noStrike" kern="1200" cap="none" spc="0" normalizeH="0" baseline="0" noProof="0">
              <a:ln>
                <a:noFill/>
              </a:ln>
              <a:solidFill>
                <a:srgbClr val="000000"/>
              </a:solidFill>
              <a:effectLst/>
              <a:uLnTx/>
              <a:uFillTx/>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34.xml"/><Relationship Id="rId2" Type="http://schemas.openxmlformats.org/officeDocument/2006/relationships/notesSlide" Target="../notesSlides/notesSlide56.xml"/><Relationship Id="rId3" Type="http://schemas.openxmlformats.org/officeDocument/2006/relationships/image" Target="../media/image264.png"/><Relationship Id="rId4" Type="http://schemas.openxmlformats.org/officeDocument/2006/relationships/image" Target="../media/image265.png"/></Relationships>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13">
            <a:extLst>
              <a:ext uri="{FF2B5EF4-FFF2-40B4-BE49-F238E27FC236}">
                <a16:creationId xmlns:a16="http://schemas.microsoft.com/office/drawing/2014/main" id="{76187AF0-A56F-EF00-B379-6E318C895873}"/>
              </a:ext>
            </a:extLst>
          </p:cNvPr>
          <p:cNvGrpSpPr>
            <a:grpSpLocks/>
          </p:cNvGrpSpPr>
          <p:nvPr/>
        </p:nvGrpSpPr>
        <p:grpSpPr bwMode="auto">
          <a:xfrm>
            <a:off x="0" y="2141538"/>
            <a:ext cx="4752975" cy="3014662"/>
            <a:chOff x="0" y="2141538"/>
            <a:chExt cx="4752975" cy="3014662"/>
          </a:xfrm>
        </p:grpSpPr>
        <p:pic>
          <p:nvPicPr>
            <p:cNvPr id="27671" name="Picture 3">
              <a:extLst>
                <a:ext uri="{FF2B5EF4-FFF2-40B4-BE49-F238E27FC236}">
                  <a16:creationId xmlns:a16="http://schemas.microsoft.com/office/drawing/2014/main" id="{BADE5330-B102-F0DE-D0ED-971CEB067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1538"/>
              <a:ext cx="4752975"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27672" name="TextBox 11">
              <a:extLst>
                <a:ext uri="{FF2B5EF4-FFF2-40B4-BE49-F238E27FC236}">
                  <a16:creationId xmlns:a16="http://schemas.microsoft.com/office/drawing/2014/main" id="{9DF967AA-DA9A-E18B-19BA-97A8E6E3FD97}"/>
                </a:ext>
              </a:extLst>
            </p:cNvPr>
            <p:cNvSpPr txBox="1">
              <a:spLocks noChangeArrowheads="1"/>
            </p:cNvSpPr>
            <p:nvPr/>
          </p:nvSpPr>
          <p:spPr bwMode="auto">
            <a:xfrm>
              <a:off x="1383641" y="3404998"/>
              <a:ext cx="493295"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4.5</a:t>
              </a:r>
            </a:p>
          </p:txBody>
        </p:sp>
        <p:sp>
          <p:nvSpPr>
            <p:cNvPr id="27673" name="TextBox 12">
              <a:extLst>
                <a:ext uri="{FF2B5EF4-FFF2-40B4-BE49-F238E27FC236}">
                  <a16:creationId xmlns:a16="http://schemas.microsoft.com/office/drawing/2014/main" id="{2B93054B-B693-27B3-9187-399188E4B261}"/>
                </a:ext>
              </a:extLst>
            </p:cNvPr>
            <p:cNvSpPr txBox="1">
              <a:spLocks noChangeArrowheads="1"/>
            </p:cNvSpPr>
            <p:nvPr/>
          </p:nvSpPr>
          <p:spPr bwMode="auto">
            <a:xfrm>
              <a:off x="1403689" y="3088150"/>
              <a:ext cx="493295"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4.5</a:t>
              </a:r>
            </a:p>
          </p:txBody>
        </p:sp>
      </p:grpSp>
      <p:sp>
        <p:nvSpPr>
          <p:cNvPr id="27651" name="Title 1">
            <a:extLst>
              <a:ext uri="{FF2B5EF4-FFF2-40B4-BE49-F238E27FC236}">
                <a16:creationId xmlns:a16="http://schemas.microsoft.com/office/drawing/2014/main" id="{6B80BE80-D351-00C7-7015-54237D508F27}"/>
              </a:ext>
            </a:extLst>
          </p:cNvPr>
          <p:cNvSpPr>
            <a:spLocks noGrp="1"/>
          </p:cNvSpPr>
          <p:nvPr>
            <p:ph type="title" idx="4294967295"/>
          </p:nvPr>
        </p:nvSpPr>
        <p:spPr>
          <a:xfrm>
            <a:off x="411163" y="120650"/>
            <a:ext cx="8229600" cy="685800"/>
          </a:xfrm>
        </p:spPr>
        <p:txBody>
          <a:bodyPr/>
          <a:lstStyle/>
          <a:p>
            <a:r>
              <a:rPr lang="en-US" altLang="zh-CN" sz="3200" b="0">
                <a:solidFill>
                  <a:srgbClr val="00B050"/>
                </a:solidFill>
                <a:ea typeface="宋体" panose="02010600030101010101" pitchFamily="2" charset="-122"/>
              </a:rPr>
              <a:t>HEMC Scenario I (NF centric)</a:t>
            </a:r>
          </a:p>
        </p:txBody>
      </p:sp>
      <p:sp>
        <p:nvSpPr>
          <p:cNvPr id="27652" name="Rectangle 11">
            <a:extLst>
              <a:ext uri="{FF2B5EF4-FFF2-40B4-BE49-F238E27FC236}">
                <a16:creationId xmlns:a16="http://schemas.microsoft.com/office/drawing/2014/main" id="{4F0A8874-EEEF-0A7A-D2DC-7361B4A7BD87}"/>
              </a:ext>
            </a:extLst>
          </p:cNvPr>
          <p:cNvSpPr>
            <a:spLocks noChangeArrowheads="1"/>
          </p:cNvSpPr>
          <p:nvPr/>
        </p:nvSpPr>
        <p:spPr bwMode="auto">
          <a:xfrm>
            <a:off x="3814763" y="5715000"/>
            <a:ext cx="1571625" cy="336550"/>
          </a:xfrm>
          <a:prstGeom prst="rect">
            <a:avLst/>
          </a:prstGeom>
          <a:solidFill>
            <a:srgbClr val="FFFF66"/>
          </a:solidFill>
          <a:ln>
            <a:noFill/>
          </a:ln>
          <a:extLs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ctr" defTabSz="914400" rtl="0" eaLnBrk="0" fontAlgn="base" latinLnBrk="0" hangingPunct="0">
              <a:lnSpc>
                <a:spcPct val="125000"/>
              </a:lnSpc>
              <a:spcBef>
                <a:spcPct val="0"/>
              </a:spcBef>
              <a:spcAft>
                <a:spcPct val="10000"/>
              </a:spcAft>
              <a:buClrTx/>
              <a:buSzTx/>
              <a:buFontTx/>
              <a:buNone/>
              <a:tabLst/>
              <a:defRPr/>
            </a:pPr>
            <a:r>
              <a:rPr kumimoji="0" lang="en-US" altLang="zh-CN" sz="1400" b="0" i="0" u="none" strike="noStrike" kern="1200" cap="none" spc="0" normalizeH="0" baseline="0" noProof="0" dirty="0">
                <a:ln>
                  <a:noFill/>
                </a:ln>
                <a:solidFill>
                  <a:srgbClr val="003399"/>
                </a:solidFill>
                <a:effectLst/>
                <a:uLnTx/>
                <a:uFillTx/>
                <a:ea typeface="宋体" panose="02010600030101010101" pitchFamily="2" charset="-122"/>
                <a:cs typeface="+mn-cs"/>
              </a:rPr>
              <a:t>Berg/Palmer</a:t>
            </a:r>
          </a:p>
        </p:txBody>
      </p:sp>
      <p:sp>
        <p:nvSpPr>
          <p:cNvPr id="27653" name="Footer Placeholder 5">
            <a:extLst>
              <a:ext uri="{FF2B5EF4-FFF2-40B4-BE49-F238E27FC236}">
                <a16:creationId xmlns:a16="http://schemas.microsoft.com/office/drawing/2014/main" id="{6963D7E1-B83A-8F81-549A-CE2F2052ACD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900" b="0" i="0" u="none" strike="noStrike" kern="1200" cap="none" spc="0" normalizeH="0" baseline="0" noProof="0" dirty="0" err="1">
                <a:ln>
                  <a:noFill/>
                </a:ln>
                <a:solidFill>
                  <a:srgbClr val="660066"/>
                </a:solidFill>
                <a:effectLst/>
                <a:uLnTx/>
                <a:uFillTx/>
                <a:ea typeface="宋体" panose="02010600030101010101" pitchFamily="2" charset="-122"/>
                <a:cs typeface="+mn-cs"/>
              </a:rPr>
              <a:t>Muon Collider 2011, Telluride, June 30, 2011</a:t>
            </a:r>
          </a:p>
        </p:txBody>
      </p:sp>
      <p:sp>
        <p:nvSpPr>
          <p:cNvPr id="7" name="Slide Number Placeholder 6">
            <a:extLst>
              <a:ext uri="{FF2B5EF4-FFF2-40B4-BE49-F238E27FC236}">
                <a16:creationId xmlns:a16="http://schemas.microsoft.com/office/drawing/2014/main" id="{B3B912A9-7F39-7FB0-5EA4-F572CBC8F6D0}"/>
              </a:ext>
            </a:extLst>
          </p:cNvPr>
          <p:cNvSpPr>
            <a:spLocks noGrp="1"/>
          </p:cNvSpPr>
          <p:nvPr>
            <p:ph type="sldNum" sz="quarter" idx="11"/>
          </p:nvPr>
        </p:nvSpPr>
        <p:spPr>
          <a:xfrm>
            <a:off x="6980189" y="-1"/>
          </a:xfrm>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5CA3D50-7D0B-4260-8409-E50D2339E85A}" type="slidenum">
              <a:rPr kumimoji="0" lang="en-US" altLang="zh-CN" sz="1200" b="0" i="0" u="none" strike="noStrike" kern="1200" cap="none" spc="0" normalizeH="0" baseline="0" noProof="0" smtClean="0">
                <a:ln>
                  <a:noFill/>
                </a:ln>
                <a:solidFill>
                  <a:srgbClr val="898989"/>
                </a:solidFill>
                <a:effectLst/>
                <a:uLnTx/>
                <a:uFillTx/>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119</a:t>
            </a:fld>
            <a:endParaRPr kumimoji="0" lang="en-US" altLang="zh-CN" sz="1200" b="0" i="0" u="none" strike="noStrike" kern="1200" cap="none" spc="0" normalizeH="0" baseline="0" noProof="0">
              <a:ln>
                <a:noFill/>
              </a:ln>
              <a:solidFill>
                <a:srgbClr val="898989"/>
              </a:solidFill>
              <a:effectLst/>
              <a:uLnTx/>
              <a:uFillTx/>
              <a:ea typeface="宋体" panose="02010600030101010101" pitchFamily="2" charset="-122"/>
              <a:cs typeface="+mn-cs"/>
            </a:endParaRPr>
          </a:p>
        </p:txBody>
      </p:sp>
      <p:pic>
        <p:nvPicPr>
          <p:cNvPr id="27655" name="Picture 7">
            <a:extLst>
              <a:ext uri="{FF2B5EF4-FFF2-40B4-BE49-F238E27FC236}">
                <a16:creationId xmlns:a16="http://schemas.microsoft.com/office/drawing/2014/main" id="{A2E623CD-3B18-CA82-E002-222B6EC88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888" y="2184400"/>
            <a:ext cx="41894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5DE621E3-6E08-9FDC-1E89-3225E6A57AA8}"/>
              </a:ext>
            </a:extLst>
          </p:cNvPr>
          <p:cNvGraphicFramePr>
            <a:graphicFrameLocks noGrp="1"/>
          </p:cNvGraphicFramePr>
          <p:nvPr/>
        </p:nvGraphicFramePr>
        <p:xfrm rot="21012150">
          <a:off x="2955925" y="987425"/>
          <a:ext cx="2795588" cy="671514"/>
        </p:xfrm>
        <a:graphic>
          <a:graphicData uri="http://schemas.openxmlformats.org/drawingml/2006/table">
            <a:tbl>
              <a:tblPr firstRow="1" bandRow="1">
                <a:tableStyleId>{5C22544A-7EE6-4342-B048-85BDC9FD1C3A}</a:tableStyleId>
              </a:tblPr>
              <a:tblGrid>
                <a:gridCol w="509383">
                  <a:extLst>
                    <a:ext uri="{9D8B030D-6E8A-4147-A177-3AD203B41FA5}">
                      <a16:colId xmlns:a16="http://schemas.microsoft.com/office/drawing/2014/main" val="20000"/>
                    </a:ext>
                  </a:extLst>
                </a:gridCol>
                <a:gridCol w="937544">
                  <a:extLst>
                    <a:ext uri="{9D8B030D-6E8A-4147-A177-3AD203B41FA5}">
                      <a16:colId xmlns:a16="http://schemas.microsoft.com/office/drawing/2014/main" val="20001"/>
                    </a:ext>
                  </a:extLst>
                </a:gridCol>
                <a:gridCol w="1348661">
                  <a:extLst>
                    <a:ext uri="{9D8B030D-6E8A-4147-A177-3AD203B41FA5}">
                      <a16:colId xmlns:a16="http://schemas.microsoft.com/office/drawing/2014/main" val="20002"/>
                    </a:ext>
                  </a:extLst>
                </a:gridCol>
              </a:tblGrid>
              <a:tr h="335757">
                <a:tc>
                  <a:txBody>
                    <a:bodyPr/>
                    <a:lstStyle/>
                    <a:p>
                      <a:pPr algn="ctr"/>
                      <a:r>
                        <a:rPr lang="el-GR" sz="1600" b="1" baseline="0" dirty="0">
                          <a:solidFill>
                            <a:srgbClr val="800080"/>
                          </a:solidFill>
                        </a:rPr>
                        <a:t>ε</a:t>
                      </a:r>
                      <a:r>
                        <a:rPr lang="en-US" sz="1600" b="1" baseline="-25000" dirty="0">
                          <a:solidFill>
                            <a:srgbClr val="800080"/>
                          </a:solidFill>
                        </a:rPr>
                        <a:t>T</a:t>
                      </a:r>
                      <a:endParaRPr lang="en-US" sz="1600" b="1" dirty="0">
                        <a:solidFill>
                          <a:srgbClr val="800080"/>
                        </a:solidFill>
                      </a:endParaRPr>
                    </a:p>
                  </a:txBody>
                  <a:tcPr marL="91448" marR="91448" marT="45785" marB="45785">
                    <a:solidFill>
                      <a:srgbClr val="F6ECFE"/>
                    </a:solidFill>
                  </a:tcPr>
                </a:tc>
                <a:tc>
                  <a:txBody>
                    <a:bodyPr/>
                    <a:lstStyle/>
                    <a:p>
                      <a:pPr algn="ctr"/>
                      <a:r>
                        <a:rPr lang="en-US" sz="1600" b="1" dirty="0">
                          <a:solidFill>
                            <a:srgbClr val="800080"/>
                          </a:solidFill>
                        </a:rPr>
                        <a:t>25</a:t>
                      </a:r>
                    </a:p>
                  </a:txBody>
                  <a:tcPr marL="91448" marR="91448" marT="45785" marB="45785">
                    <a:solidFill>
                      <a:srgbClr val="F6ECFE"/>
                    </a:solidFill>
                  </a:tcPr>
                </a:tc>
                <a:tc>
                  <a:txBody>
                    <a:bodyPr/>
                    <a:lstStyle/>
                    <a:p>
                      <a:pPr algn="ctr"/>
                      <a:r>
                        <a:rPr lang="el-GR" sz="1600" b="1" dirty="0">
                          <a:solidFill>
                            <a:srgbClr val="800080"/>
                          </a:solidFill>
                        </a:rPr>
                        <a:t>π</a:t>
                      </a:r>
                      <a:r>
                        <a:rPr lang="en-US" sz="1600" b="1" dirty="0">
                          <a:solidFill>
                            <a:srgbClr val="800080"/>
                          </a:solidFill>
                        </a:rPr>
                        <a:t> mm </a:t>
                      </a:r>
                      <a:r>
                        <a:rPr lang="en-US" sz="1600" b="1" dirty="0" err="1">
                          <a:solidFill>
                            <a:srgbClr val="800080"/>
                          </a:solidFill>
                        </a:rPr>
                        <a:t>mrad</a:t>
                      </a:r>
                      <a:endParaRPr lang="en-US" sz="1600" b="1" dirty="0">
                        <a:solidFill>
                          <a:srgbClr val="800080"/>
                        </a:solidFill>
                      </a:endParaRPr>
                    </a:p>
                  </a:txBody>
                  <a:tcPr marL="91448" marR="91448" marT="45785" marB="45785">
                    <a:solidFill>
                      <a:srgbClr val="F6ECFE"/>
                    </a:solidFill>
                  </a:tcPr>
                </a:tc>
                <a:extLst>
                  <a:ext uri="{0D108BD9-81ED-4DB2-BD59-A6C34878D82A}">
                    <a16:rowId xmlns:a16="http://schemas.microsoft.com/office/drawing/2014/main" val="10000"/>
                  </a:ext>
                </a:extLst>
              </a:tr>
              <a:tr h="335757">
                <a:tc>
                  <a:txBody>
                    <a:bodyPr/>
                    <a:lstStyle/>
                    <a:p>
                      <a:pPr algn="ctr"/>
                      <a:r>
                        <a:rPr lang="el-GR" sz="1600" b="1" baseline="0" dirty="0">
                          <a:solidFill>
                            <a:srgbClr val="800080"/>
                          </a:solidFill>
                        </a:rPr>
                        <a:t>ε</a:t>
                      </a:r>
                      <a:r>
                        <a:rPr lang="en-US" sz="1600" b="1" baseline="-25000" dirty="0">
                          <a:solidFill>
                            <a:srgbClr val="800080"/>
                          </a:solidFill>
                        </a:rPr>
                        <a:t>L</a:t>
                      </a:r>
                      <a:endParaRPr lang="en-US" sz="1600" b="1" dirty="0">
                        <a:solidFill>
                          <a:srgbClr val="800080"/>
                        </a:solidFill>
                      </a:endParaRPr>
                    </a:p>
                  </a:txBody>
                  <a:tcPr marL="91448" marR="91448" marT="45785" marB="45785">
                    <a:solidFill>
                      <a:srgbClr val="F6ECFE"/>
                    </a:solidFill>
                  </a:tcPr>
                </a:tc>
                <a:tc>
                  <a:txBody>
                    <a:bodyPr/>
                    <a:lstStyle/>
                    <a:p>
                      <a:pPr algn="ctr"/>
                      <a:r>
                        <a:rPr lang="en-US" sz="1600" b="1" dirty="0">
                          <a:solidFill>
                            <a:srgbClr val="800080"/>
                          </a:solidFill>
                        </a:rPr>
                        <a:t>72,000</a:t>
                      </a:r>
                    </a:p>
                  </a:txBody>
                  <a:tcPr marL="91448" marR="91448" marT="45785" marB="45785">
                    <a:solidFill>
                      <a:srgbClr val="F6ECF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600" b="1" dirty="0">
                          <a:solidFill>
                            <a:srgbClr val="800080"/>
                          </a:solidFill>
                        </a:rPr>
                        <a:t>π</a:t>
                      </a:r>
                      <a:r>
                        <a:rPr lang="en-US" sz="1600" b="1" dirty="0">
                          <a:solidFill>
                            <a:srgbClr val="800080"/>
                          </a:solidFill>
                        </a:rPr>
                        <a:t> mm </a:t>
                      </a:r>
                      <a:r>
                        <a:rPr lang="en-US" sz="1600" b="1" dirty="0" err="1">
                          <a:solidFill>
                            <a:srgbClr val="800080"/>
                          </a:solidFill>
                        </a:rPr>
                        <a:t>mrad</a:t>
                      </a:r>
                      <a:endParaRPr lang="en-US" sz="1600" b="1" dirty="0">
                        <a:solidFill>
                          <a:srgbClr val="800080"/>
                        </a:solidFill>
                      </a:endParaRPr>
                    </a:p>
                  </a:txBody>
                  <a:tcPr marL="91448" marR="91448" marT="45785" marB="45785">
                    <a:solidFill>
                      <a:srgbClr val="F6ECFE"/>
                    </a:solidFill>
                  </a:tcPr>
                </a:tc>
                <a:extLst>
                  <a:ext uri="{0D108BD9-81ED-4DB2-BD59-A6C34878D82A}">
                    <a16:rowId xmlns:a16="http://schemas.microsoft.com/office/drawing/2014/main" val="10001"/>
                  </a:ext>
                </a:extLst>
              </a:tr>
            </a:tbl>
          </a:graphicData>
        </a:graphic>
      </p:graphicFrame>
      <p:sp>
        <p:nvSpPr>
          <p:cNvPr id="11" name="Rounded Rectangle 10">
            <a:extLst>
              <a:ext uri="{FF2B5EF4-FFF2-40B4-BE49-F238E27FC236}">
                <a16:creationId xmlns:a16="http://schemas.microsoft.com/office/drawing/2014/main" id="{5C02E0F9-8378-AD56-9E86-CD978EB088D1}"/>
              </a:ext>
            </a:extLst>
          </p:cNvPr>
          <p:cNvSpPr>
            <a:spLocks noChangeArrowheads="1"/>
          </p:cNvSpPr>
          <p:nvPr/>
        </p:nvSpPr>
        <p:spPr bwMode="auto">
          <a:xfrm>
            <a:off x="23813" y="2840038"/>
            <a:ext cx="4740275" cy="1250950"/>
          </a:xfrm>
          <a:prstGeom prst="roundRect">
            <a:avLst>
              <a:gd name="adj" fmla="val 15000"/>
            </a:avLst>
          </a:prstGeom>
          <a:noFill/>
          <a:ln w="38100" algn="ctr">
            <a:solidFill>
              <a:srgbClr val="00CC99"/>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nchor="ct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000" b="0" i="0" u="sng" strike="noStrike" kern="1200" cap="none" spc="0" normalizeH="0" baseline="0" noProof="0">
              <a:ln>
                <a:noFill/>
              </a:ln>
              <a:solidFill>
                <a:srgbClr val="000000"/>
              </a:solidFill>
              <a:effectLst/>
              <a:uLnTx/>
              <a:uFillTx/>
              <a:ea typeface="+mn-ea"/>
              <a:cs typeface="+mn-cs"/>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